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sldIdLst>
    <p:sldId id="259" r:id="rId6"/>
    <p:sldId id="261" r:id="rId7"/>
    <p:sldId id="266" r:id="rId8"/>
    <p:sldId id="267" r:id="rId9"/>
    <p:sldId id="262" r:id="rId10"/>
    <p:sldId id="269" r:id="rId11"/>
    <p:sldId id="260" r:id="rId12"/>
    <p:sldId id="312" r:id="rId13"/>
    <p:sldId id="313" r:id="rId14"/>
    <p:sldId id="314" r:id="rId15"/>
    <p:sldId id="315" r:id="rId16"/>
    <p:sldId id="316" r:id="rId17"/>
    <p:sldId id="317" r:id="rId18"/>
    <p:sldId id="272" r:id="rId19"/>
    <p:sldId id="318" r:id="rId20"/>
    <p:sldId id="298" r:id="rId21"/>
    <p:sldId id="319" r:id="rId22"/>
    <p:sldId id="320" r:id="rId23"/>
    <p:sldId id="321" r:id="rId24"/>
    <p:sldId id="263" r:id="rId25"/>
    <p:sldId id="274" r:id="rId26"/>
    <p:sldId id="324" r:id="rId27"/>
    <p:sldId id="325" r:id="rId28"/>
    <p:sldId id="327" r:id="rId29"/>
    <p:sldId id="328" r:id="rId30"/>
    <p:sldId id="329" r:id="rId31"/>
    <p:sldId id="323" r:id="rId32"/>
    <p:sldId id="299" r:id="rId33"/>
    <p:sldId id="32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0033CC"/>
    <a:srgbClr val="006600"/>
    <a:srgbClr val="000099"/>
    <a:srgbClr val="800000"/>
    <a:srgbClr val="3333FF"/>
    <a:srgbClr val="660066"/>
    <a:srgbClr val="6600FF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64" autoAdjust="0"/>
    <p:restoredTop sz="94660"/>
  </p:normalViewPr>
  <p:slideViewPr>
    <p:cSldViewPr>
      <p:cViewPr>
        <p:scale>
          <a:sx n="69" d="100"/>
          <a:sy n="69" d="100"/>
        </p:scale>
        <p:origin x="-37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02500472280192E-2"/>
          <c:y val="8.333333333333344E-2"/>
          <c:w val="0.44895089492067836"/>
          <c:h val="0.872514685664291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DC-428C-B8E5-751EB512355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DC-428C-B8E5-751EB512355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DC-428C-B8E5-751EB512355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DC-428C-B8E5-751EB512355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DC-428C-B8E5-751EB5123550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DC-428C-B8E5-751EB512355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DC-428C-B8E5-751EB5123550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4DC-428C-B8E5-751EB5123550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B7-4838-9797-9C6E7253CF12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4DC-428C-B8E5-751EB5123550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4DC-428C-B8E5-751EB5123550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Они связаны с моим профессиональным выбором </c:v>
                </c:pt>
                <c:pt idx="1">
                  <c:v>Знания и умения, которые я получу на занятиях, мне пригодятся в будущем </c:v>
                </c:pt>
                <c:pt idx="2">
                  <c:v>Эти занятия мне дадут лучшую предметную подготовку к ЕГЭ и поступление в ВУЗ </c:v>
                </c:pt>
                <c:pt idx="3">
                  <c:v>Я получу практические знания и навыки, которые уже могу применить в учебной и неучебной деятельности </c:v>
                </c:pt>
                <c:pt idx="4">
                  <c:v>Я получу разностороннее развитие своих способностей </c:v>
                </c:pt>
                <c:pt idx="5">
                  <c:v>Навыки здорового образа жизни </c:v>
                </c:pt>
                <c:pt idx="6">
                  <c:v>Получается хорошо, но в жизни не пригодится </c:v>
                </c:pt>
                <c:pt idx="7">
                  <c:v>Нравится преподавание учителя</c:v>
                </c:pt>
                <c:pt idx="8">
                  <c:v>Выбор друзей </c:v>
                </c:pt>
                <c:pt idx="9">
                  <c:v>Нравится </c:v>
                </c:pt>
                <c:pt idx="10">
                  <c:v>Случайный выбор 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0.71000000000000063</c:v>
                </c:pt>
                <c:pt idx="1">
                  <c:v>0.65000000000000169</c:v>
                </c:pt>
                <c:pt idx="2">
                  <c:v>0.56999999999999995</c:v>
                </c:pt>
                <c:pt idx="3">
                  <c:v>0.54</c:v>
                </c:pt>
                <c:pt idx="4">
                  <c:v>0.35000000000000031</c:v>
                </c:pt>
                <c:pt idx="5">
                  <c:v>0.32000000000000073</c:v>
                </c:pt>
                <c:pt idx="6">
                  <c:v>9.0000000000000066E-2</c:v>
                </c:pt>
                <c:pt idx="7">
                  <c:v>0.11000000000000004</c:v>
                </c:pt>
                <c:pt idx="8">
                  <c:v>0.17</c:v>
                </c:pt>
                <c:pt idx="9">
                  <c:v>7.0000000000000034E-2</c:v>
                </c:pt>
                <c:pt idx="10">
                  <c:v>5.0000000000000037E-2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B7-4838-9797-9C6E7253CF12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046697287839017"/>
          <c:y val="0"/>
          <c:w val="0.45906605424321961"/>
          <c:h val="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02500472280181E-2"/>
          <c:y val="8.3333333333333343E-2"/>
          <c:w val="0.44895089492067813"/>
          <c:h val="0.872514685664291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54-4A34-9819-531E857D69D9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54-4A34-9819-531E857D69D9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54-4A34-9819-531E857D69D9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54-4A34-9819-531E857D69D9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54-4A34-9819-531E857D69D9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554-4A34-9819-531E857D69D9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554-4A34-9819-531E857D69D9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554-4A34-9819-531E857D69D9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554-4A34-9819-531E857D69D9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554-4A34-9819-531E857D69D9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554-4A34-9819-531E857D69D9}"/>
              </c:ext>
            </c:extLst>
          </c:dPt>
          <c:cat>
            <c:strRef>
              <c:f>Лист1!$A$2:$A$12</c:f>
              <c:strCache>
                <c:ptCount val="11"/>
                <c:pt idx="0">
                  <c:v>Удовлетворенность собой</c:v>
                </c:pt>
                <c:pt idx="1">
                  <c:v>Уверенность в себе</c:v>
                </c:pt>
                <c:pt idx="2">
                  <c:v>Интерес</c:v>
                </c:pt>
                <c:pt idx="3">
                  <c:v>Радость</c:v>
                </c:pt>
                <c:pt idx="4">
                  <c:v>Гордость</c:v>
                </c:pt>
                <c:pt idx="5">
                  <c:v>Удивление</c:v>
                </c:pt>
                <c:pt idx="6">
                  <c:v>Неудовлетворенность собой</c:v>
                </c:pt>
                <c:pt idx="7">
                  <c:v>Не испытываю никаких особых эмоций</c:v>
                </c:pt>
                <c:pt idx="8">
                  <c:v>Разочарование</c:v>
                </c:pt>
                <c:pt idx="9">
                  <c:v>Неуверенность в себе</c:v>
                </c:pt>
                <c:pt idx="10">
                  <c:v>Скука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0.8</c:v>
                </c:pt>
                <c:pt idx="1">
                  <c:v>0.67000000000000182</c:v>
                </c:pt>
                <c:pt idx="2">
                  <c:v>0.63000000000000145</c:v>
                </c:pt>
                <c:pt idx="3">
                  <c:v>0.54</c:v>
                </c:pt>
                <c:pt idx="4">
                  <c:v>0.17</c:v>
                </c:pt>
                <c:pt idx="5">
                  <c:v>0.11</c:v>
                </c:pt>
                <c:pt idx="6">
                  <c:v>4.0000000000000022E-2</c:v>
                </c:pt>
                <c:pt idx="7">
                  <c:v>2.0000000000000011E-2</c:v>
                </c:pt>
                <c:pt idx="8">
                  <c:v>2.0000000000000011E-2</c:v>
                </c:pt>
                <c:pt idx="9" formatCode="General">
                  <c:v>0</c:v>
                </c:pt>
                <c:pt idx="10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554-4A34-9819-531E857D69D9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046697287839017"/>
          <c:y val="1.1321557778250743E-2"/>
          <c:w val="0.45906605424321961"/>
          <c:h val="0.9886784422217496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02500472280181E-2"/>
          <c:y val="8.3333333333333343E-2"/>
          <c:w val="0.44895089492067813"/>
          <c:h val="0.872514685664291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56-4048-8FE7-7293BE43C46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56-4048-8FE7-7293BE43C46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56-4048-8FE7-7293BE43C466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56-4048-8FE7-7293BE43C466}"/>
              </c:ext>
            </c:extLst>
          </c:dPt>
          <c:cat>
            <c:strRef>
              <c:f>Лист1!$A$2:$A$5</c:f>
              <c:strCache>
                <c:ptCount val="4"/>
                <c:pt idx="0">
                  <c:v>Да. Достаточно и знаний и практики</c:v>
                </c:pt>
                <c:pt idx="1">
                  <c:v>Достаточно аудиторных знаний, недостаточно практики</c:v>
                </c:pt>
                <c:pt idx="2">
                  <c:v>Недостаточно аудиторных знаний, но практики достаточно</c:v>
                </c:pt>
                <c:pt idx="3">
                  <c:v>Нет. Недостаточно ни аудиторных занятий, ни практики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</c:v>
                </c:pt>
                <c:pt idx="1">
                  <c:v>0.29000000000000031</c:v>
                </c:pt>
                <c:pt idx="2">
                  <c:v>0.31000000000000089</c:v>
                </c:pt>
                <c:pt idx="3">
                  <c:v>0.18000000000000024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056-4048-8FE7-7293BE43C466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046697287839017"/>
          <c:y val="6.2990876140482474E-2"/>
          <c:w val="0.45906605424321961"/>
          <c:h val="0.937009123859517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76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3E05-95F7-4DE9-A196-3080E935D2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46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1FF0-87D7-458A-9416-8601E49EC8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32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21B8-444E-4841-986E-78280E1660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41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7330-66C3-4E52-B2CC-A4E462305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6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D62C-D2BF-42CC-A033-EC6B202CAE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09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5B92-A043-49EF-9AB2-AA5248E48B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52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AF15-A017-42A6-8E0F-3C52927584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97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4EB7-BD99-44D7-B0E8-C4F9D4A516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17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7FE8-1E5E-4631-A581-E479B292A1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545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55863-7108-4679-964B-F152F357EA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692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AB4B-460C-462D-9079-AA7FA8BA5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303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EB0A-ED99-493C-9521-AED3382B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95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0FE6-8905-462C-8BE2-DFC820F681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175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06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02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502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878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97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5765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76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1644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3761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84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2750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50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130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72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666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389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176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174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767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6069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477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1309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742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344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58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913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885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875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760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71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1119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232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120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7B7B1-BFD5-47CC-835B-537BD89187F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665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5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92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79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25.01.2022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623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2.hqtexture.com/103/10277/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2" y="-5712"/>
            <a:ext cx="9171752" cy="6877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МУНИЦИПАЛЬНОГО ОБРАЗОВАНИЯ ГОРОД КРАСНОДАР </a:t>
            </a:r>
            <a: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№ 87 </a:t>
            </a:r>
            <a:b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</a:t>
            </a:r>
            <a:b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ЕМЕЛЬЯНА ГЕРАСИМЕНКО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928802"/>
            <a:ext cx="7572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Century" pitchFamily="18" charset="0"/>
              </a:rPr>
              <a:t>ОТЧЕТ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Century" pitchFamily="18" charset="0"/>
              </a:rPr>
              <a:t>О РАБОТЕ  КРАЕВОЙ ИННОВАЦИОННОЙ  ПЛОЩАДКИ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Century" pitchFamily="18" charset="0"/>
              </a:rPr>
              <a:t>за 2021 год</a:t>
            </a:r>
            <a:endParaRPr lang="ru-RU" sz="2800" dirty="0" smtClean="0">
              <a:latin typeface="Century" pitchFamily="18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по теме: «Модель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профессионально-ориентированного самоопределения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учащихся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в сфере </a:t>
            </a:r>
            <a:r>
              <a:rPr lang="en-US" sz="3200" dirty="0" smtClean="0">
                <a:solidFill>
                  <a:srgbClr val="7030A0"/>
                </a:solidFill>
                <a:latin typeface="Century" pitchFamily="18" charset="0"/>
              </a:rPr>
              <a:t>IT </a:t>
            </a:r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технологий»</a:t>
            </a:r>
            <a:endParaRPr lang="ru-RU" sz="3200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622349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Краснодар, 2022г.</a:t>
            </a:r>
            <a:endParaRPr lang="ru-RU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0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/>
        </p:nvGraphicFramePr>
        <p:xfrm>
          <a:off x="1571604" y="571480"/>
          <a:ext cx="6210935" cy="319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14348" y="4071942"/>
            <a:ext cx="79295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Из ответов учеников видно, что практически все учащиеся испытывают на внеурочных занятиях положительные эмоции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Преобладает удовлетворённость собой (80%),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уверенность в себе (67%), интерес (63%)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 l="36979" t="30833" r="21354" b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31771" t="25000" r="15625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/>
        </p:nvGraphicFramePr>
        <p:xfrm>
          <a:off x="642910" y="0"/>
          <a:ext cx="492922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643538" y="460510"/>
            <a:ext cx="35004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78% учащихся  испытывают в полной мере удовлетворенность внеурочным курсом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31 % опрошенных учащихся видят проблему в том, что недостаточно практики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29% опрошенным не хватает теоретических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знаний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643570" y="3071810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Надо отметить, что это их субъективное мнение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00034" y="3357562"/>
            <a:ext cx="864396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ВЫВОДЫ: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  <a:latin typeface="Century" pitchFamily="18" charset="0"/>
              </a:rPr>
              <a:t>Наиболее востребованные курсы внеурочной деятельности - это курс «Основы </a:t>
            </a:r>
            <a:r>
              <a:rPr lang="en-US" sz="2000" b="1" i="1" dirty="0" smtClean="0">
                <a:solidFill>
                  <a:srgbClr val="FF0000"/>
                </a:solidFill>
                <a:latin typeface="Century" pitchFamily="18" charset="0"/>
              </a:rPr>
              <a:t>IT </a:t>
            </a:r>
            <a:r>
              <a:rPr lang="ru-RU" sz="2000" b="1" i="1" dirty="0" smtClean="0">
                <a:solidFill>
                  <a:srgbClr val="FF0000"/>
                </a:solidFill>
                <a:latin typeface="Century" pitchFamily="18" charset="0"/>
              </a:rPr>
              <a:t>технологий»</a:t>
            </a:r>
            <a:endParaRPr lang="ru-RU" sz="2000" i="1" dirty="0" smtClean="0">
              <a:solidFill>
                <a:srgbClr val="FF0000"/>
              </a:solidFill>
              <a:latin typeface="Century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  <a:latin typeface="Century" pitchFamily="18" charset="0"/>
              </a:rPr>
              <a:t>  При выборе курса внеурочных занятий учащиеся, в первую очередь, опираются на профессиональный выбор, практичность и полезность приобретаемых знаний.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  <a:latin typeface="Century" pitchFamily="18" charset="0"/>
              </a:rPr>
              <a:t>Внеурочные занятия вызывают у учащихся положительные эмоции.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  <a:latin typeface="Century" pitchFamily="18" charset="0"/>
              </a:rPr>
              <a:t>Учащимся хочется получить на внеурочных курсах больше аудиторного или практического материала.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РЕСУРСНОЕ ОБЕСПЕЧЕНИЕ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610136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</a:rPr>
              <a:t>Сформированы предложения по совершенствованию нормативно-правовой базы, регламентирующие и регулирующие функционирование усовершенствованных содержаний и технологий в рамках основного мероприятия: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 внесении изменений в Устав МОУ гимназия  № 87  (локальные  акты).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entury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 внесении изменения в основную образовательную программу гимназии с учетом открытия профильных информационно-математических классов.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entury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 разработке вариативном компоненте плана учебной деятельности с включением курсов по 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- технологиям.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азработ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ке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положени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entury" pitchFamily="18" charset="0"/>
            </a:endParaRPr>
          </a:p>
          <a:p>
            <a:pPr marL="536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- о рабочей группе;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536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- о сетевом взаимодействии с социальными партнерами;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536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- о проведении конкурса среди учащихся ОО по методике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JuniorSkills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536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- о внеурочной и дополнительной деятельности;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536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- о регламентации использования цифровых устройств в образовательной деятельности.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6072198" cy="49292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Создание и работа ЦЦОД "IT-куб" в рамках регионального проекта "Цифровая образовательная среда" национального проекта "Образование "</a:t>
            </a:r>
          </a:p>
        </p:txBody>
      </p:sp>
      <p:pic>
        <p:nvPicPr>
          <p:cNvPr id="6" name="Рисунок 5" descr="C:\Documents and Settings\Администратор\Рабочий стол\cube-logo-959x1024_0.png"/>
          <p:cNvPicPr/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214282" y="500042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93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188640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ПОТЕНЦИАЛ  ДЛЯ  РЕШЕНИЯ  ПРОБЛЕМЫ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57290" y="1643050"/>
            <a:ext cx="67866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На наш взгляд создание образовательного центра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- куб поможет нам решить не только проблему ресурсного обеспечения, но и даст возможность повысить свою профессиональную квалификацию педагогам гимназии.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entury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Привлечение специалистов Вузов Краснодарского края и России позволят разработать новые методические рекомендации и программы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Гимназия87\Рабочий стол\1 сентября 2021 (фотографии)\фото_1 сентября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714884"/>
            <a:ext cx="3364170" cy="18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ОТКРЫТИЕ</a:t>
            </a:r>
            <a:b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01.09.2021</a:t>
            </a:r>
            <a:endParaRPr lang="ru-RU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pic>
        <p:nvPicPr>
          <p:cNvPr id="1026" name="Picture 2" descr="D:\Гимназия87\Рабочий стол\1 сентября 2021 (фотографии)\фото_1 сентября\DSCF50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57298"/>
            <a:ext cx="3452321" cy="19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Гимназия87\Рабочий стол\1 сентября 2021 (фотографии)\фото_1 сентября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143248"/>
            <a:ext cx="3070314" cy="172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2357430"/>
            <a:ext cx="3635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На торжественной линейке присутствовали: Кравцов Александр Геннадьевич, первый заместитель министра финансов Краснодарского края;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Бурдейная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Светлана Евгеньевна, заместитель министра образования, науки и молодежной политики Краснодарского края; Смольская Светлана Владимировна, заместитель главы администрации западного внутригородского округа города Краснодара.</a:t>
            </a:r>
          </a:p>
        </p:txBody>
      </p:sp>
      <p:pic>
        <p:nvPicPr>
          <p:cNvPr id="9" name="Рисунок 8" descr="C:\Documents and Settings\Администратор\Рабочий стол\cube-logo-959x1024_0.png"/>
          <p:cNvPicPr/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500034" y="0"/>
            <a:ext cx="200026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64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1"/>
          <p:cNvSpPr>
            <a:spLocks noGrp="1"/>
          </p:cNvSpPr>
          <p:nvPr>
            <p:ph type="title"/>
          </p:nvPr>
        </p:nvSpPr>
        <p:spPr>
          <a:xfrm>
            <a:off x="3500430" y="1214422"/>
            <a:ext cx="537208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3333FF"/>
                </a:solidFill>
                <a:latin typeface="Book Antiqua" pitchFamily="18" charset="0"/>
              </a:rPr>
              <a:t>На обучение по программам Центра цифрового образования детей «</a:t>
            </a:r>
            <a:r>
              <a:rPr lang="en-US" sz="2800" b="1" dirty="0">
                <a:solidFill>
                  <a:srgbClr val="3333FF"/>
                </a:solidFill>
                <a:latin typeface="Book Antiqua" pitchFamily="18" charset="0"/>
              </a:rPr>
              <a:t>IT</a:t>
            </a:r>
            <a:r>
              <a:rPr lang="ru-RU" sz="2800" b="1" dirty="0">
                <a:solidFill>
                  <a:srgbClr val="3333FF"/>
                </a:solidFill>
                <a:latin typeface="Book Antiqua" pitchFamily="18" charset="0"/>
              </a:rPr>
              <a:t>-куб» при МОУ гимназия № 87 г. Краснодара на 2021-2022г набрано 204 учащихся </a:t>
            </a:r>
            <a:r>
              <a:rPr lang="ru-RU" sz="2800" b="1" u="sng" dirty="0">
                <a:solidFill>
                  <a:srgbClr val="000099"/>
                </a:solidFill>
                <a:latin typeface="Book Antiqua" pitchFamily="18" charset="0"/>
              </a:rPr>
              <a:t>по 6 </a:t>
            </a:r>
            <a:r>
              <a:rPr lang="ru-RU" sz="2800" b="1" u="sng" dirty="0" smtClean="0">
                <a:solidFill>
                  <a:srgbClr val="000099"/>
                </a:solidFill>
                <a:latin typeface="Book Antiqua" pitchFamily="18" charset="0"/>
              </a:rPr>
              <a:t>направлениям:</a:t>
            </a:r>
            <a:endParaRPr lang="ru-RU" sz="2800" b="1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571472" y="3214686"/>
            <a:ext cx="7408333" cy="341724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Программирование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роботов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Программирование на </a:t>
            </a:r>
            <a:r>
              <a:rPr lang="en-US" sz="2800" b="1" i="1" dirty="0" smtClean="0">
                <a:solidFill>
                  <a:srgbClr val="000099"/>
                </a:solidFill>
                <a:latin typeface="Book Antiqua" pitchFamily="18" charset="0"/>
              </a:rPr>
              <a:t>Python</a:t>
            </a:r>
            <a:endParaRPr lang="ru-RU" sz="2800" b="1" i="1" dirty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Программирование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на </a:t>
            </a:r>
            <a:r>
              <a:rPr lang="en-US" sz="2800" b="1" i="1" dirty="0" smtClean="0">
                <a:solidFill>
                  <a:srgbClr val="000099"/>
                </a:solidFill>
                <a:latin typeface="Book Antiqua" pitchFamily="18" charset="0"/>
              </a:rPr>
              <a:t>Java</a:t>
            </a:r>
            <a:endParaRPr lang="ru-RU" sz="2800" b="1" i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Системное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администрирование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Мобильная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разработка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 Antiqua" pitchFamily="18" charset="0"/>
              </a:rPr>
              <a:t>Кибергигиена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 и работа с большими данными</a:t>
            </a:r>
          </a:p>
        </p:txBody>
      </p:sp>
      <p:pic>
        <p:nvPicPr>
          <p:cNvPr id="12" name="Рисунок 11" descr="C:\Documents and Settings\Администратор\Рабочий стол\cube-logo-959x1024_0.png"/>
          <p:cNvPicPr/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357158" y="0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64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179172"/>
              </p:ext>
            </p:extLst>
          </p:nvPr>
        </p:nvGraphicFramePr>
        <p:xfrm>
          <a:off x="2357422" y="285727"/>
          <a:ext cx="6569829" cy="618076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60509"/>
                <a:gridCol w="1682727"/>
                <a:gridCol w="2226593"/>
              </a:tblGrid>
              <a:tr h="42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4F8A"/>
                          </a:solidFill>
                          <a:effectLst/>
                        </a:rPr>
                        <a:t>Направление</a:t>
                      </a:r>
                      <a:endParaRPr lang="ru-RU" sz="1800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4F8A"/>
                          </a:solidFill>
                          <a:effectLst/>
                        </a:rPr>
                        <a:t>План/чел</a:t>
                      </a:r>
                      <a:endParaRPr lang="ru-RU" sz="1800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4F8A"/>
                          </a:solidFill>
                          <a:effectLst/>
                        </a:rPr>
                        <a:t>Факт/чел</a:t>
                      </a:r>
                      <a:endParaRPr lang="ru-RU" sz="1800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Программирование на </a:t>
                      </a:r>
                      <a:r>
                        <a:rPr lang="en-US" sz="1800" b="1" dirty="0">
                          <a:solidFill>
                            <a:srgbClr val="004F8A"/>
                          </a:solidFill>
                          <a:effectLst/>
                        </a:rPr>
                        <a:t>Python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36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41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78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4F8A"/>
                          </a:solidFill>
                          <a:effectLst/>
                        </a:rPr>
                        <a:t>Программирование на </a:t>
                      </a:r>
                      <a:r>
                        <a:rPr lang="en-US" sz="1800" b="1" dirty="0" smtClean="0">
                          <a:solidFill>
                            <a:srgbClr val="004F8A"/>
                          </a:solidFill>
                          <a:effectLst/>
                        </a:rPr>
                        <a:t>Python</a:t>
                      </a:r>
                      <a:endParaRPr lang="ru-RU" sz="1800" b="1" dirty="0" smtClean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4F8A"/>
                          </a:solidFill>
                          <a:effectLst/>
                        </a:rPr>
                        <a:t>(Яндекс Лицей)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12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12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Программирование на </a:t>
                      </a:r>
                      <a:r>
                        <a:rPr lang="en-US" sz="1800" b="1" dirty="0">
                          <a:solidFill>
                            <a:srgbClr val="004F8A"/>
                          </a:solidFill>
                          <a:effectLst/>
                        </a:rPr>
                        <a:t>Java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36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4F8A"/>
                          </a:solidFill>
                          <a:effectLst/>
                        </a:rPr>
                        <a:t>37</a:t>
                      </a:r>
                      <a:endParaRPr lang="ru-RU" sz="1800" b="1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Системное администрирование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24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21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Программирование роботов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48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48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4F8A"/>
                          </a:solidFill>
                          <a:effectLst/>
                        </a:rPr>
                        <a:t>Кибергигиена</a:t>
                      </a: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 и работа с большими данными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12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13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Мобильная разработка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36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F8A"/>
                          </a:solidFill>
                          <a:effectLst/>
                        </a:rPr>
                        <a:t>32</a:t>
                      </a:r>
                      <a:endParaRPr lang="ru-RU" sz="1800" b="1" dirty="0">
                        <a:solidFill>
                          <a:srgbClr val="004F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C:\Documents and Settings\Администратор\Рабочий стол\cube-logo-959x1024_0.png"/>
          <p:cNvPicPr/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228601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16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763"/>
            <a:ext cx="917575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60648"/>
            <a:ext cx="71287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ПРОЕКТА:  </a:t>
            </a:r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99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Ботвиновская Алла Григорьевна, директор МОУ гимназия № 87, </a:t>
            </a:r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Отличник народного просвещения РФ, Заслуженный учитель РФ, награждена медалью «За заслуги»</a:t>
            </a:r>
            <a:endParaRPr lang="ru-RU" sz="2400" i="1" dirty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669" y="2564904"/>
            <a:ext cx="8712460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4D00A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АВТОРЫ ПРОЕКТА: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8719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Ботвиновская А.Г., директор МОУ гимназия №87, Отличник народного просвещения РФ, Заслуженный учитель РФ, награждена медалью «За заслуги»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Дикалова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М.В., заместитель директора по НМР МОУ гимназия №87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Романченко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sz="22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ИКТ МОУ гимназия №87 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Макаренко Р.Ю., учитель  информатики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Шалимов И. В., учитель технологии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0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25641" t="21094" r="25000" b="8832"/>
          <a:stretch/>
        </p:blipFill>
        <p:spPr bwMode="auto">
          <a:xfrm>
            <a:off x="428596" y="2571744"/>
            <a:ext cx="428628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5725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 smtClean="0">
                <a:solidFill>
                  <a:srgbClr val="C00000"/>
                </a:solidFill>
                <a:latin typeface="Georgia" pitchFamily="18" charset="0"/>
              </a:rPr>
              <a:t>СОЗДАНА И ВНЕДРЕНА </a:t>
            </a:r>
          </a:p>
          <a:p>
            <a:pPr algn="ctr"/>
            <a:r>
              <a:rPr lang="ru-RU" sz="2300" b="1" dirty="0" smtClean="0">
                <a:solidFill>
                  <a:srgbClr val="7030A0"/>
                </a:solidFill>
                <a:latin typeface="Georgia" pitchFamily="18" charset="0"/>
              </a:rPr>
              <a:t>ТЕХНОЛОГИЧЕСКАЯ МОДЕЛЬ ОБРАЗОВАТЕЛЬНОЙ ДЕЯТЕЛЬНОСТИ С ОРИЕНТАЦИЕЙ НА ПРОФЕССИИ БУДУЩЕГО, ИСПОЛЬЗУЮЩИЕ </a:t>
            </a:r>
            <a:r>
              <a:rPr lang="en-US" sz="2300" b="1" dirty="0" smtClean="0">
                <a:solidFill>
                  <a:srgbClr val="7030A0"/>
                </a:solidFill>
                <a:latin typeface="Georgia" pitchFamily="18" charset="0"/>
              </a:rPr>
              <a:t>IT</a:t>
            </a:r>
            <a:r>
              <a:rPr lang="ru-RU" sz="2300" b="1" dirty="0" smtClean="0">
                <a:solidFill>
                  <a:srgbClr val="7030A0"/>
                </a:solidFill>
                <a:latin typeface="Georgia" pitchFamily="18" charset="0"/>
              </a:rPr>
              <a:t> - ТЕХНОЛОГИИ</a:t>
            </a:r>
            <a:endParaRPr lang="ru-RU" sz="23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44" y="2714620"/>
            <a:ext cx="4429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u="sng" dirty="0" smtClean="0">
                <a:solidFill>
                  <a:srgbClr val="C00000"/>
                </a:solidFill>
                <a:latin typeface="Georgia" pitchFamily="18" charset="0"/>
              </a:rPr>
              <a:t>ВВЕДЕНЫ И АПРОБИРОВАНЫ АВТОРСКИЕ КУРСЫ </a:t>
            </a:r>
          </a:p>
          <a:p>
            <a:pPr algn="ctr"/>
            <a:r>
              <a:rPr lang="ru-RU" sz="2200" b="1" i="1" u="sng" dirty="0" smtClean="0">
                <a:solidFill>
                  <a:srgbClr val="C00000"/>
                </a:solidFill>
                <a:latin typeface="Georgia" pitchFamily="18" charset="0"/>
              </a:rPr>
              <a:t>«ОСНОВЫ </a:t>
            </a:r>
            <a:r>
              <a:rPr lang="en-US" sz="2200" b="1" i="1" u="sng" dirty="0" smtClean="0">
                <a:solidFill>
                  <a:srgbClr val="C00000"/>
                </a:solidFill>
                <a:latin typeface="Georgia" pitchFamily="18" charset="0"/>
              </a:rPr>
              <a:t> IT-</a:t>
            </a:r>
            <a:r>
              <a:rPr lang="ru-RU" sz="2200" b="1" i="1" u="sng" dirty="0" smtClean="0">
                <a:solidFill>
                  <a:srgbClr val="C00000"/>
                </a:solidFill>
                <a:latin typeface="Georgia" pitchFamily="18" charset="0"/>
              </a:rPr>
              <a:t>ТЕХНОЛОГИИ»</a:t>
            </a:r>
          </a:p>
          <a:p>
            <a:pPr algn="ctr"/>
            <a:r>
              <a:rPr lang="ru-RU" sz="2200" b="1" i="1" u="sng" dirty="0" smtClean="0">
                <a:solidFill>
                  <a:srgbClr val="C00000"/>
                </a:solidFill>
                <a:latin typeface="Georgia" pitchFamily="18" charset="0"/>
              </a:rPr>
              <a:t>«3 </a:t>
            </a:r>
            <a:r>
              <a:rPr lang="en-US" sz="2200" b="1" i="1" u="sng" dirty="0" smtClean="0">
                <a:solidFill>
                  <a:srgbClr val="C00000"/>
                </a:solidFill>
                <a:latin typeface="Georgia" pitchFamily="18" charset="0"/>
              </a:rPr>
              <a:t>D </a:t>
            </a:r>
            <a:r>
              <a:rPr lang="ru-RU" sz="2200" b="1" i="1" u="sng" dirty="0" smtClean="0">
                <a:solidFill>
                  <a:srgbClr val="C00000"/>
                </a:solidFill>
                <a:latin typeface="Georgia" pitchFamily="18" charset="0"/>
              </a:rPr>
              <a:t>МОДЕЛИРОВАНИЕ»</a:t>
            </a:r>
          </a:p>
        </p:txBody>
      </p:sp>
    </p:spTree>
    <p:extLst>
      <p:ext uri="{BB962C8B-B14F-4D97-AF65-F5344CB8AC3E}">
        <p14:creationId xmlns="" xmlns:p14="http://schemas.microsoft.com/office/powerpoint/2010/main" val="31194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57290" y="357166"/>
            <a:ext cx="61302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КАДРОВЫЙ  ПОТЕНЦИАЛ  ГИМНАЗИИ: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28596" y="1142984"/>
            <a:ext cx="8424935" cy="528641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В гимназии трудится 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83 педагога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,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 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из них имеют награды и звания: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«Заслуженный учитель школы РФ» - 2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«Заслуженный учитель Кубани» - 2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«Заслуженный мастер спорта» - 1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«Отличник народного просвещения» - 3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«Почетный работник общего образования РФ» - 5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«Почетный работник воспитания и просвещения РФ» - 3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«Лучший учитель РФ» - 23 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Награждены: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Почетной грамотой МО РФ -  10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Почетной грамотой МО КК – 3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Почетной грамотой ДО – 17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Благодарственным письмом  МО КК – 3 чел.,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</a:rPr>
              <a:t>Благодарственным письмом ДО – 8 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АПРОБАЦИЯ И ДИССЕМИНАЦИЯ РЕЗУЛЬТАТОВ ДЕЯТЕЛЬНОСТИ КИП на ОСНОВЕ СЕТЕВОГО ВЗАИОДЕЙСТВИЯ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561" y="1772816"/>
            <a:ext cx="8784976" cy="484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течение 2021 года в рамках сетевого взаимодействия на базе гимназии были проведены следующие методические мероприятия по теме проекта: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мастер – класс (он-</a:t>
            </a:r>
            <a:r>
              <a:rPr lang="ru-RU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лайн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по теме  «3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моделирование в школьных курсах технологии» для слушателей школ города Краснодара (май);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15-20 ноября на базе ЦЦОД «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-куб» 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участием преподавателей Центра и учителей МОУ гимназия № 87 проведена Неделя </a:t>
            </a:r>
            <a:r>
              <a:rPr lang="ru-RU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профориентационной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работы «Знакомство с 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-специальностями. В мероприятии приняли участие 625 учащихся 7-9 классов гимназии;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ноября педагоги и администрация ЦЦОД "IT-куб" приняли участие в краевом семинаре (в форме </a:t>
            </a:r>
            <a:r>
              <a:rPr lang="ru-RU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вебинара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по теме "Мастерская по разработке и внедрению проекта IT-куб". С докладом о деятельности IT-куба выступила директор МОУ гимназия № 87 А.Г. Ботвиновская. В рамках мероприятия педагог Шалимов Иван Валерьевич  провел мастер-класс по теме "Программирование роботов - первые шаги в IT-технологии". </a:t>
            </a:r>
            <a:endParaRPr lang="ru-RU" dirty="0">
              <a:solidFill>
                <a:srgbClr val="0000FF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935" y="18331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АПРОБАЦИЯ И ДИССЕМИНАЦИЯ РЕЗУЛЬТАТОВ ДЕЯТЕЛЬНОСТИ КИП на ОСНОВЕ СЕТЕВОГО ВЗАИОДЕЙСТВИЯ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935" y="1568311"/>
            <a:ext cx="8136904" cy="5289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4) методический семинар для педагогических работников образовательных организаций </a:t>
            </a:r>
            <a:r>
              <a:rPr lang="ru-RU" sz="2200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Тимашевского</a:t>
            </a:r>
            <a:r>
              <a:rPr lang="ru-RU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района (октябрь</a:t>
            </a:r>
            <a:r>
              <a:rPr lang="ru-RU" sz="22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для 150 учеников МОУ гимназия № 87  проведены мастер-классы по 6 направлениям: Системное администрирование, Мобильная разработка, Программирование на </a:t>
            </a:r>
            <a:r>
              <a:rPr lang="en-US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Java</a:t>
            </a:r>
            <a:r>
              <a:rPr lang="ru-RU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Программирование  на </a:t>
            </a:r>
            <a:r>
              <a:rPr lang="en-US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Python</a:t>
            </a:r>
            <a:r>
              <a:rPr lang="ru-RU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Программирование роботов, </a:t>
            </a:r>
            <a:r>
              <a:rPr lang="ru-RU" sz="2200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Кибергигиена</a:t>
            </a:r>
            <a:r>
              <a:rPr lang="ru-RU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работа с большими данными;</a:t>
            </a:r>
          </a:p>
          <a:p>
            <a:pPr algn="just">
              <a:spcAft>
                <a:spcPts val="750"/>
              </a:spcAft>
            </a:pPr>
            <a:r>
              <a:rPr lang="ru-RU" sz="22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6) с  06 декабря 2021 г. по 06 января 2022 г. ЦЦОД «IT-куб» для учащихся 3-4 классов МОУ гимназия № 87 проводил олимпиаду по информатике «Шаги в IT». Олимпиада проводилась онлайн в два этапа. Первый этап (отборочный).  </a:t>
            </a:r>
            <a:endParaRPr lang="ru-RU" sz="2200" dirty="0">
              <a:solidFill>
                <a:srgbClr val="0000FF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5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250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>МЕРОПРИЯТИЯ</a:t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Мастер-классы </a:t>
            </a:r>
            <a:r>
              <a:rPr lang="ru-RU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по 6 направлениям: Системное администрирование, Мобильная разработка, Программирование на </a:t>
            </a:r>
            <a:r>
              <a:rPr lang="en-US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Java</a:t>
            </a:r>
            <a:r>
              <a:rPr lang="ru-RU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, Программирование  на </a:t>
            </a:r>
            <a:r>
              <a:rPr lang="en-US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Python</a:t>
            </a:r>
            <a:r>
              <a:rPr lang="ru-RU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, Программирование роботов, </a:t>
            </a:r>
            <a:r>
              <a:rPr lang="ru-RU" sz="2400" b="1" i="1" dirty="0" err="1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Кибергигиена</a:t>
            </a:r>
            <a:r>
              <a:rPr lang="ru-RU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 и работа с большим</a:t>
            </a:r>
            <a:r>
              <a:rPr lang="ru-RU" sz="2400" b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и данным</a:t>
            </a: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5" name="Picture 3" descr="D:\Гимназия87\Рабочий стол\IT куб\сайт\КГ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42886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Гимназия87\Рабочий стол\IT куб\сайт\МР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00306"/>
            <a:ext cx="2640294" cy="1980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Гимназия87\Рабочий стол\IT куб\сайт\С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60" y="443711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Гимназия87\Рабочий стол\IT куб\сайт\Я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22257"/>
            <a:ext cx="2794992" cy="2096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71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Гимназия87\Рабочий стол\IT куб\мероприятия\25.11.21\1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763144" cy="2125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Гимназия87\Рабочий стол\IT куб\мероприятия\25.11.21\WhatsApp Image 2021-11-24 at 17.34.3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35152" cy="2195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Гимназия87\Рабочий стол\IT куб\мероприятия\25.11.21\20211125_1121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357694"/>
            <a:ext cx="3744416" cy="2195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>МЕРОПРИЯТИЯ</a:t>
            </a: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700" dirty="0" smtClean="0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Неделя </a:t>
            </a:r>
            <a:r>
              <a:rPr lang="ru-RU" sz="2700" dirty="0" err="1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профориентационной</a:t>
            </a:r>
            <a:r>
              <a:rPr lang="ru-RU" sz="2700" dirty="0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dirty="0" smtClean="0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работы</a:t>
            </a:r>
            <a:br>
              <a:rPr lang="ru-RU" sz="2700" dirty="0" smtClean="0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073E87"/>
                </a:solidFill>
                <a:ea typeface="+mn-ea"/>
                <a:cs typeface="+mn-cs"/>
              </a:rPr>
              <a:t>«</a:t>
            </a:r>
            <a:r>
              <a:rPr lang="ru-RU" sz="2400" b="1" dirty="0">
                <a:solidFill>
                  <a:srgbClr val="073E87"/>
                </a:solidFill>
                <a:ea typeface="+mn-ea"/>
                <a:cs typeface="+mn-cs"/>
              </a:rPr>
              <a:t>Знакомство с </a:t>
            </a:r>
            <a:r>
              <a:rPr lang="en-US" sz="2400" b="1" dirty="0">
                <a:solidFill>
                  <a:srgbClr val="073E87"/>
                </a:solidFill>
                <a:ea typeface="+mn-ea"/>
                <a:cs typeface="+mn-cs"/>
              </a:rPr>
              <a:t>IT</a:t>
            </a:r>
            <a:r>
              <a:rPr lang="ru-RU" sz="2400" b="1" dirty="0">
                <a:solidFill>
                  <a:srgbClr val="073E87"/>
                </a:solidFill>
                <a:ea typeface="+mn-ea"/>
                <a:cs typeface="+mn-cs"/>
              </a:rPr>
              <a:t>-специальностями»</a:t>
            </a:r>
            <a:r>
              <a:rPr lang="ru-RU" sz="2700" dirty="0">
                <a:latin typeface="Century" pitchFamily="18" charset="0"/>
              </a:rPr>
              <a:t/>
            </a:r>
            <a:br>
              <a:rPr lang="ru-RU" sz="2700" dirty="0">
                <a:latin typeface="Century" pitchFamily="18" charset="0"/>
              </a:rPr>
            </a:br>
            <a:endParaRPr lang="ru-RU" sz="27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2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Гимназия87\Рабочий стол\IT куб\мероприятия\25.11.21\отчет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360000" cy="2375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Гимназия87\Рабочий стол\IT куб\мероприятия\25.11.21\отчет\Новая папка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78" y="1700808"/>
            <a:ext cx="3360000" cy="2375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Гимназия87\Рабочий стол\IT куб\мероприятия\25.11.21\отчет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14338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76250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>МЕРОПРИЯТИЯ</a:t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</a:br>
            <a:r>
              <a:rPr lang="ru-RU" sz="2700" b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Краевой семинар (</a:t>
            </a:r>
            <a:r>
              <a:rPr lang="ru-RU" sz="2700" b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в форме </a:t>
            </a:r>
            <a:r>
              <a:rPr lang="ru-RU" sz="2700" b="1" dirty="0" err="1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вебинара</a:t>
            </a:r>
            <a:r>
              <a:rPr lang="ru-RU" sz="2700" b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) по теме "Мастерская по разработке и внедрению проекта </a:t>
            </a:r>
            <a:r>
              <a:rPr lang="ru-RU" sz="2700" b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IT-куб</a:t>
            </a:r>
            <a:r>
              <a:rPr lang="ru-RU" sz="2700" b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"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080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78" name="Picture 2" descr="https://upload-ca0451ed212bdd32f8d9e1cd64bf8c77.hb.bizmrg.com/iblock/981/9817e5d2a15aa598db6cc4b22c2281d4/03e60d157dc38a7ef2fa985c5e6f5f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3116"/>
            <a:ext cx="2609856" cy="2651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2362200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КУБГУ</a:t>
            </a:r>
            <a:endParaRPr lang="ru-RU" sz="2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124200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A8AB9">
                    <a:lumMod val="75000"/>
                  </a:srgbClr>
                </a:solidFill>
                <a:latin typeface="Century" pitchFamily="18" charset="0"/>
              </a:rPr>
              <a:t>МБОУ</a:t>
            </a:r>
            <a:r>
              <a:rPr lang="ru-RU" b="1" dirty="0" smtClean="0">
                <a:solidFill>
                  <a:srgbClr val="8A8AB9">
                    <a:lumMod val="75000"/>
                  </a:srgbClr>
                </a:solidFill>
              </a:rPr>
              <a:t> ЛИЦЕЙ № 4</a:t>
            </a:r>
            <a:endParaRPr lang="ru-RU" b="1" dirty="0">
              <a:solidFill>
                <a:srgbClr val="8A8AB9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03860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МБОУ </a:t>
            </a:r>
            <a:r>
              <a:rPr lang="ru-RU" sz="2000" b="1" dirty="0" smtClean="0">
                <a:solidFill>
                  <a:srgbClr val="0070C0"/>
                </a:solidFill>
                <a:latin typeface="Century" pitchFamily="18" charset="0"/>
              </a:rPr>
              <a:t>ЛИЦЕЙ</a:t>
            </a:r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 № 90</a:t>
            </a:r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1438" y="5000636"/>
            <a:ext cx="3972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ГБПОУ "КРАСНОДАРСКИЙ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МАШИНОСТРОИТЕЛЬНЫЙ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00"/>
                </a:solidFill>
              </a:rPr>
              <a:t> КОЛЛЕДЖ"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4953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0033"/>
                </a:solidFill>
              </a:rPr>
              <a:t>ФГБОУ ВО «САНКТ-ПЕТЕРБУРГСКИЙ </a:t>
            </a:r>
            <a:r>
              <a:rPr lang="ru-RU" b="1" dirty="0" smtClean="0">
                <a:solidFill>
                  <a:srgbClr val="660033"/>
                </a:solidFill>
                <a:latin typeface="Century" pitchFamily="18" charset="0"/>
              </a:rPr>
              <a:t>ГОСУДАРСТВЕННЫЙ</a:t>
            </a:r>
            <a:r>
              <a:rPr lang="ru-RU" b="1" dirty="0" smtClean="0">
                <a:solidFill>
                  <a:srgbClr val="660033"/>
                </a:solidFill>
              </a:rPr>
              <a:t> </a:t>
            </a:r>
            <a:r>
              <a:rPr lang="ru-RU" sz="2000" b="1" dirty="0" smtClean="0">
                <a:solidFill>
                  <a:srgbClr val="660033"/>
                </a:solidFill>
                <a:latin typeface="Century" pitchFamily="18" charset="0"/>
              </a:rPr>
              <a:t>МОРСКОЙ</a:t>
            </a:r>
            <a:r>
              <a:rPr lang="ru-RU" b="1" dirty="0" smtClean="0">
                <a:solidFill>
                  <a:srgbClr val="660033"/>
                </a:solidFill>
              </a:rPr>
              <a:t> ТЕХНИЧЕСКИЙ УНИВЕРСИТЕТ» 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0600" y="4267200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</a:rPr>
              <a:t>МБОУ </a:t>
            </a:r>
            <a:r>
              <a:rPr lang="ru-RU" sz="2000" b="1" dirty="0" smtClean="0">
                <a:solidFill>
                  <a:srgbClr val="7030A0"/>
                </a:solidFill>
                <a:latin typeface="Century" pitchFamily="18" charset="0"/>
              </a:rPr>
              <a:t>СОШ</a:t>
            </a:r>
            <a:r>
              <a:rPr lang="ru-RU" sz="2000" b="1" dirty="0" smtClean="0">
                <a:solidFill>
                  <a:srgbClr val="7030A0"/>
                </a:solidFill>
              </a:rPr>
              <a:t> № 41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816568"/>
            <a:ext cx="258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Century" pitchFamily="18" charset="0"/>
              </a:rPr>
              <a:t>МБОУ СОШ № 101</a:t>
            </a:r>
            <a:endParaRPr lang="ru-RU" sz="2000" b="1" dirty="0">
              <a:solidFill>
                <a:srgbClr val="800000"/>
              </a:solidFill>
              <a:latin typeface="Century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3972" y="737678"/>
            <a:ext cx="5000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>
                    <a:lumMod val="50000"/>
                  </a:srgbClr>
                </a:solidFill>
                <a:latin typeface="Century" pitchFamily="18" charset="0"/>
              </a:rPr>
              <a:t>АВТОНОМНАЯ НЕКОММЕРЧЕСКАЯ ОРГАНИЗАЦИЯ ДОПОЛНИТЕЛЬНОГО ПРОФЕССИОНАЛЬНОГО ОБРАЗОВАНИЯ  «ШКОЛА АНАЛИЗА ДАННЫХ»</a:t>
            </a:r>
            <a:endParaRPr lang="ru-RU" sz="1600" b="1" dirty="0">
              <a:solidFill>
                <a:srgbClr val="000000">
                  <a:lumMod val="50000"/>
                </a:srgbClr>
              </a:solidFill>
              <a:latin typeface="Century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186545"/>
            <a:ext cx="2817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Garamond" pitchFamily="18" charset="0"/>
              </a:rPr>
              <a:t>ГБУ ДО КК "ЦЕНТР </a:t>
            </a:r>
            <a:r>
              <a:rPr lang="ru-RU" sz="2000" b="1" dirty="0" smtClean="0">
                <a:solidFill>
                  <a:srgbClr val="006600"/>
                </a:solidFill>
                <a:latin typeface="Century" pitchFamily="18" charset="0"/>
              </a:rPr>
              <a:t>РАЗВИТИЯ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Garamond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Century" pitchFamily="18" charset="0"/>
              </a:rPr>
              <a:t>ОДАРЕННОСТИ</a:t>
            </a:r>
            <a:r>
              <a:rPr lang="ru-RU" sz="2000" b="1" dirty="0" smtClean="0">
                <a:solidFill>
                  <a:srgbClr val="006600"/>
                </a:solidFill>
                <a:latin typeface="Garamond" pitchFamily="18" charset="0"/>
              </a:rPr>
              <a:t>"</a:t>
            </a:r>
            <a:endParaRPr lang="ru-RU" sz="2000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41446" y="845241"/>
            <a:ext cx="2819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0066"/>
                </a:solidFill>
                <a:latin typeface="Century" pitchFamily="18" charset="0"/>
              </a:rPr>
              <a:t>МОУДОД ЦДОД "</a:t>
            </a:r>
            <a:r>
              <a:rPr lang="ru-RU" sz="2000" b="1" dirty="0" smtClean="0">
                <a:solidFill>
                  <a:srgbClr val="660066"/>
                </a:solidFill>
                <a:latin typeface="Century" pitchFamily="18" charset="0"/>
              </a:rPr>
              <a:t>МАЛАЯ</a:t>
            </a:r>
            <a:r>
              <a:rPr lang="ru-RU" b="1" dirty="0" smtClean="0">
                <a:solidFill>
                  <a:srgbClr val="660066"/>
                </a:solidFill>
                <a:latin typeface="Century" pitchFamily="18" charset="0"/>
              </a:rPr>
              <a:t> АКАДЕМИЯ</a:t>
            </a:r>
            <a:r>
              <a:rPr lang="ru-RU" b="1" dirty="0" smtClean="0">
                <a:solidFill>
                  <a:srgbClr val="660066"/>
                </a:solidFill>
                <a:latin typeface="Garamond" pitchFamily="18" charset="0"/>
              </a:rPr>
              <a:t>"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14282" y="214290"/>
            <a:ext cx="9144000" cy="6096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СЕТЕВОЕ ВЗАИМОДЕЙСТВИЕ</a:t>
            </a:r>
            <a:endParaRPr lang="ru-RU" sz="2800" b="1" kern="0" dirty="0">
              <a:solidFill>
                <a:srgbClr val="99330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1791" y="5907107"/>
            <a:ext cx="485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КРАСНОДАРСКИЙ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</a:rPr>
              <a:t>МОНТАЖНЫЙ ТЕХНИКУМ</a:t>
            </a:r>
            <a:endParaRPr lang="ru-RU" sz="2000" b="1" dirty="0" smtClean="0">
              <a:solidFill>
                <a:srgbClr val="0000FF"/>
              </a:solidFill>
              <a:latin typeface="Century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21" name="Picture 2" descr="D:\Гимназия87\Рабочий стол\IT куб\мероприятия\25.11.21\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" y="658938"/>
            <a:ext cx="1469252" cy="109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Гимназия87\Рабочий стол\IT куб\мероприятия\25.11.21\par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52" r="17890"/>
          <a:stretch/>
        </p:blipFill>
        <p:spPr bwMode="auto">
          <a:xfrm>
            <a:off x="353291" y="1863387"/>
            <a:ext cx="1274618" cy="1236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00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188640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ЗАКЛЮЧЕНИЕ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928670"/>
            <a:ext cx="6643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Успех – это способность осуществить желания, надежды и стремления в каждой сфере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вашей жизни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          (</a:t>
            </a:r>
            <a:r>
              <a:rPr lang="ru-RU" sz="2400" b="1" i="1" dirty="0" err="1" smtClean="0">
                <a:solidFill>
                  <a:srgbClr val="0000FF"/>
                </a:solidFill>
                <a:latin typeface="Georgia" pitchFamily="18" charset="0"/>
              </a:rPr>
              <a:t>Брайн</a:t>
            </a: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  <a:latin typeface="Georgia" pitchFamily="18" charset="0"/>
              </a:rPr>
              <a:t>Трейси</a:t>
            </a: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)</a:t>
            </a:r>
            <a:endParaRPr lang="ru-RU" sz="2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3429000"/>
            <a:ext cx="821537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УСПЕШНАЯ ШКОЛА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– это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УСПЕХ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каждого ученика, его учителя и родителей.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сегодня очень важно выявить у учащихся личностный ориентир в выборе профессии и представления будущей профессиональной деятельности. Это и является одной из основополагающих задач, над которой работает педагогический коллектив гимназии. Успех нашей работы подтверждается  регулярными победами различного уровня как учащихся гимназии,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так и педагогов.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6" name="Picture 3" descr="C:\Documents and Settings\Администратор\Рабочий стол\Новая папка\шко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188372"/>
            <a:ext cx="3734562" cy="125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188640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FF"/>
                </a:solidFill>
                <a:latin typeface="Georgia" pitchFamily="18" charset="0"/>
              </a:rPr>
              <a:t>ПЕРСПЕКТИВЫ НА 2022 г.</a:t>
            </a:r>
            <a:endParaRPr lang="ru-RU" sz="3200" b="1" dirty="0">
              <a:solidFill>
                <a:srgbClr val="9900FF"/>
              </a:solidFill>
              <a:latin typeface="Georgia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83568" y="813866"/>
            <a:ext cx="8215370" cy="54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Сотрудничество с </a:t>
            </a:r>
            <a:r>
              <a:rPr lang="en-US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 </a:t>
            </a: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Академией </a:t>
            </a:r>
            <a:r>
              <a:rPr lang="en-US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</a:t>
            </a: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(преподаватели проходят обучение)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Проведение онлайн мероприятий по различным направлениям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Открытие  новых направлений обучения: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Веб-дизайн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D-</a:t>
            </a: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моделирование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Работа на станках с ЧПУ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Администрирование 1-С (ведутся переговоры с дистрибьютором компании 1С)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Minecraft</a:t>
            </a: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основы программирования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Программирование на языке </a:t>
            </a:r>
            <a:r>
              <a:rPr lang="ru-RU" sz="2400" b="1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Scratch</a:t>
            </a:r>
            <a:endParaRPr lang="ru-RU" sz="24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8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18864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ЦЕЛЕВЫЕ  УСТАНОВКИ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142984"/>
            <a:ext cx="800102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17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Целевым назначением проекта является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: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cs typeface="Times New Roman" pitchFamily="18" charset="0"/>
              </a:rPr>
              <a:t>формирование профессионального сознания учащихся в соответствии с выбранной будущей профессией с учетом актуальных и перспективных потребностей рынка труда.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28662" y="3714752"/>
            <a:ext cx="70723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17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Цель: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entury" pitchFamily="18" charset="0"/>
                <a:cs typeface="Times New Roman" pitchFamily="18" charset="0"/>
              </a:rPr>
              <a:t>создание новой технологической модели образовательной деятельности с ориентацией на профессии будущего, использующие IT- технологии.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-205472"/>
            <a:ext cx="9001156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Разработать нормативно-правовую базу по реализации проекта. 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Выявить у учащихся личностный ориентир выбора профессии и представления о будущей профессиональной деятельности.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Разработать технологии  исследования  по выбору обучающихся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впрофессионально-трудовой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области во внеурочной и урочной деятельности.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Сформировать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компетенции учащихся.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Разработать механизмы организации полноценной образовательной  деятельности профильной направленности с использованием цифровых и иных современных технологий.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Апробировать программы курсов по </a:t>
            </a:r>
            <a:r>
              <a:rPr kumimoji="0" lang="en-US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-технологиям, по работе на фрезерных станках с ЧПУ и 3</a:t>
            </a:r>
            <a:r>
              <a:rPr kumimoji="0" lang="en-US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моделированию в урочной, внеурочной и дополнительной деятельности (по ФГОС) по выбору обучающихся  в соответствие с интересами будущей профессиональной направленности.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Разработать вариативный компонент плана учебной деятельности с включением курсов по </a:t>
            </a:r>
            <a:r>
              <a:rPr kumimoji="0" lang="en-US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технологиям.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</a:rPr>
              <a:t>Расширить сетевое взаимодействие с высшими, 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</a:rPr>
              <a:t>средне-профессиональными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</a:rPr>
              <a:t> и общеобразовательными организациями Краснодарского края.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</a:rPr>
              <a:t>Разработка методических рекомендаций по реализации проекта.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Считаем, что в перспективе реализации проекта будет: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расширение круга социальных и сетевых партнеров;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б)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увеличение целевой аудитории;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в)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разработка новых востребованных курсов наряду уже с предложенными курсами по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– технологиям;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г)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ежегодное улучшение материальной базы для реализации данного проекта;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) п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овышение квалификации педагогов.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ОБОСНОВАНИЕ ПРОЕКТА/ЕЁ ЗНАЧИМОСТИ ДЛЯ РАЗВИТИЯ СИСТЕМЫ ОБРАЗОВАНИЯ КРАСНОДАРСКОГО КРАЯ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285860"/>
            <a:ext cx="878684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Реализация нашего проекта позволит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сформировать и развить у учащихся ценностные ориентации в сфере профессиональной деятельности, творческую самостоятельность, активность, исследовательские компетенции, что обеспечит выпускнику возможность жить, трудиться, непрерывно совершенствоваться, быть конкурентоспособным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современном рынке труда.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4457343"/>
            <a:ext cx="857256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Создание новой технологической модели 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образовательной деятельности с ориентацией на профессии будущего, использующие </a:t>
            </a:r>
            <a:r>
              <a:rPr kumimoji="0" lang="en-US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IT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 технологии,  и новых механизмов профессиональной ориентации и </a:t>
            </a:r>
            <a:r>
              <a:rPr kumimoji="0" lang="ru-RU" sz="220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предпрофессиональной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 подготовки даст нам возможность повысить качество образования.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4000504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НОВИЗНА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1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0034" y="500042"/>
            <a:ext cx="821537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Глобальная компьютеризация, ведущая к необходимости создания качественного программного обеспечения, его тестирование и оптимизация, регулярного обслуживания серверов, разработки программ для борьбы с хищением конфиденциальной информации приводит к тому, что специалисты в сфере IT  становятся чуть ли не самыми востребованными. Спрос на специалистов в области IT - технологий будет расти, как и требования, предъявляемые к уровню их подготовки.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Поэтому, мы считаем, что и в образовательных организациях,  и в некоммерческих и иных организациях обязательно появится целевая аудитория, заинтересованная в  результатах нашего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00FF"/>
                </a:solidFill>
                <a:latin typeface="Century" pitchFamily="18" charset="0"/>
              </a:rPr>
              <a:t>А</a:t>
            </a:r>
            <a:r>
              <a:rPr lang="ru-RU" sz="2800" b="1" i="1" dirty="0" smtClean="0">
                <a:solidFill>
                  <a:srgbClr val="0000FF"/>
                </a:solidFill>
                <a:latin typeface="Century" pitchFamily="18" charset="0"/>
              </a:rPr>
              <a:t>ктуальность</a:t>
            </a:r>
            <a:endParaRPr lang="ru-RU" sz="2800" b="1" i="1" dirty="0">
              <a:solidFill>
                <a:srgbClr val="0000FF"/>
              </a:solidFill>
              <a:latin typeface="Century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4500570"/>
            <a:ext cx="82868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Полученные в процессе реализации нашего проекта продукты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программы курсов, диагностические инструменты, публикации, учебно-методические пособия, технологические карты, компьютерные программы)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будут универсальными и могут быть использованы образовательными организациями любого уровня, некоммерческими и иными организациями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786190"/>
            <a:ext cx="4572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00FF"/>
                </a:solidFill>
                <a:latin typeface="Century" pitchFamily="18" charset="0"/>
              </a:rPr>
              <a:t>Практическая  значимость</a:t>
            </a:r>
            <a:endParaRPr lang="ru-RU" sz="2800" b="1" i="1" dirty="0">
              <a:solidFill>
                <a:srgbClr val="0000FF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" y="3242"/>
            <a:ext cx="91757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823454"/>
            <a:ext cx="80562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Появилось </a:t>
            </a:r>
            <a:r>
              <a:rPr lang="ru-RU" sz="26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большое количество учащихся, желающих изучать </a:t>
            </a:r>
            <a:r>
              <a:rPr lang="en-US" sz="26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IT</a:t>
            </a:r>
            <a:r>
              <a:rPr lang="ru-RU" sz="26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-технологии на новом уровне и связать свою будущую профессию с основами программирования на различных </a:t>
            </a:r>
            <a:endParaRPr lang="ru-RU" sz="2600" b="1" dirty="0" smtClean="0">
              <a:solidFill>
                <a:srgbClr val="002060"/>
              </a:solidFill>
              <a:latin typeface="Monotype Corsiva" pitchFamily="66" charset="0"/>
              <a:ea typeface="Times New Roman"/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 С-подобных языках</a:t>
            </a:r>
            <a:endParaRPr lang="ru-RU" sz="2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31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  <a:ea typeface="Times New Roman"/>
              </a:rPr>
              <a:t>ПРОБЛЕМА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133" y="2500306"/>
            <a:ext cx="8832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ВОЗМОЖНОЕ РЕШЕНИЕ ПРОБЛЕМЫ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923" y="3166444"/>
            <a:ext cx="827223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500" b="1" dirty="0" smtClean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Создание </a:t>
            </a: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Центра образования «</a:t>
            </a:r>
            <a:r>
              <a:rPr lang="en-US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IT</a:t>
            </a: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-куб» со следующими основными направлениями: «Программирование на </a:t>
            </a:r>
            <a:r>
              <a:rPr lang="en-US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Python</a:t>
            </a: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», «Мобильная разработка», «Системное администрирование», «Основы программирование на </a:t>
            </a:r>
            <a:r>
              <a:rPr lang="en-US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Java</a:t>
            </a: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», «Программирование роботов», «</a:t>
            </a:r>
            <a:r>
              <a:rPr lang="en-US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Web</a:t>
            </a: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–дизайн», «Шахматная гостиная», «3</a:t>
            </a:r>
            <a:r>
              <a:rPr lang="en-US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D</a:t>
            </a: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моделирование».</a:t>
            </a:r>
          </a:p>
          <a:p>
            <a:pPr indent="449580" algn="just">
              <a:spcAft>
                <a:spcPts val="0"/>
              </a:spcAft>
            </a:pP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Открытие «</a:t>
            </a:r>
            <a:r>
              <a:rPr lang="en-US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IT</a:t>
            </a: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-куба» позволит нам охватить большую часть старшеклассников, желающих получить более высокие профессиональные навыки по </a:t>
            </a:r>
            <a:r>
              <a:rPr lang="en-US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IT</a:t>
            </a:r>
            <a:r>
              <a:rPr lang="ru-RU" sz="2500" b="1" dirty="0">
                <a:solidFill>
                  <a:srgbClr val="000066"/>
                </a:solidFill>
                <a:latin typeface="Monotype Corsiva" pitchFamily="66" charset="0"/>
                <a:ea typeface="Times New Roman"/>
                <a:cs typeface="Times New Roman"/>
              </a:rPr>
              <a:t>-технологиям.</a:t>
            </a:r>
          </a:p>
        </p:txBody>
      </p:sp>
    </p:spTree>
    <p:extLst>
      <p:ext uri="{BB962C8B-B14F-4D97-AF65-F5344CB8AC3E}">
        <p14:creationId xmlns="" xmlns:p14="http://schemas.microsoft.com/office/powerpoint/2010/main" val="39707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ДИАГНОСТИЧЕСКИЕ МЕТОДИКИ В ПРОЕКТЕ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1142984"/>
            <a:ext cx="85011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 результате внедрения проекта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во внеурочную деятельность вовлечено 92 % старшеклассников. Значительно повысился процент выпускников, связывающих свое будущее с перспективными профессиями, связанных с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технологиями.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 ходе реализации проекта в параллели 9-11 классов была проведена психолого-диагностическая работа.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Цель: определить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предпрофильность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и направленность интересов школьников во внеурочной деятельности.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4786322"/>
          <a:ext cx="5760720" cy="1214445"/>
        </p:xfrm>
        <a:graphic>
          <a:graphicData uri="http://schemas.openxmlformats.org/drawingml/2006/table">
            <a:tbl>
              <a:tblPr/>
              <a:tblGrid>
                <a:gridCol w="4770120"/>
                <a:gridCol w="990600"/>
              </a:tblGrid>
              <a:tr h="40481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Да, в полном объёме 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87%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Да, но не совсем то, что я хотел(а)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8%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Нет 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5%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00034" y="342900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РЕЗУЛЬТАТЫ ИССЛЕДОВАНИЯ АНКЕТИРОВАНИЯ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Удалось ли вам найти внеурочные курсы в гимназии, которые бы соответствовали вашим интересам и потребностям?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/>
        </p:nvGraphicFramePr>
        <p:xfrm>
          <a:off x="1500166" y="357166"/>
          <a:ext cx="6000792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4929198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71% учащихся предпочитают внеурочные занятия, связанные с выбранной специальностью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65% учащихся уверены, что опыт и знания, полученные на внеурочных курсах, будут иметь практическую ценность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54% уверены в том, что внеурочные занятия помогут им в подготовке к ЕГЭ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Только 9% (4 учащихся) отмечают, что знания и опыт внеурочных занятий им не пригодятся в жизни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1407</Words>
  <Application>Microsoft Office PowerPoint</Application>
  <PresentationFormat>Экран (4:3)</PresentationFormat>
  <Paragraphs>205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Тема Office</vt:lpstr>
      <vt:lpstr>Пиксел</vt:lpstr>
      <vt:lpstr>Волна</vt:lpstr>
      <vt:lpstr>1_Волна</vt:lpstr>
      <vt:lpstr>2_Волна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Создание и работа ЦЦОД "IT-куб" в рамках регионального проекта "Цифровая образовательная среда" национального проекта "Образование "</vt:lpstr>
      <vt:lpstr>Слайд 16</vt:lpstr>
      <vt:lpstr>ОТКРЫТИЕ 01.09.2021</vt:lpstr>
      <vt:lpstr>На обучение по программам Центра цифрового образования детей «IT-куб» при МОУ гимназия № 87 г. Краснодара на 2021-2022г набрано 204 учащихся по 6 направлениям:</vt:lpstr>
      <vt:lpstr>Слайд 19</vt:lpstr>
      <vt:lpstr>Слайд 20</vt:lpstr>
      <vt:lpstr>Слайд 21</vt:lpstr>
      <vt:lpstr>Слайд 22</vt:lpstr>
      <vt:lpstr>Слайд 23</vt:lpstr>
      <vt:lpstr> МЕРОПРИЯТИЯ Мастер-классы по 6 направлениям: Системное администрирование, Мобильная разработка, Программирование на Java, Программирование  на Python, Программирование роботов, Кибергигиена и работа с большими данным  </vt:lpstr>
      <vt:lpstr>МЕРОПРИЯТИЯ Неделя профориентационной работы «Знакомство с IT-специальностями» </vt:lpstr>
      <vt:lpstr>МЕРОПРИЯТИЯ Краевой семинар (в форме вебинара) по теме "Мастерская по разработке и внедрению проекта  IT-куб" 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Гимназия-87</dc:creator>
  <cp:lastModifiedBy>Гимназия </cp:lastModifiedBy>
  <cp:revision>114</cp:revision>
  <dcterms:created xsi:type="dcterms:W3CDTF">2021-02-24T12:29:04Z</dcterms:created>
  <dcterms:modified xsi:type="dcterms:W3CDTF">2022-01-25T17:00:05Z</dcterms:modified>
</cp:coreProperties>
</file>